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custShowLst>
    <p:custShow name="Custom Show 1" id="0">
      <p:sldLst>
        <p:sld r:id="rId2"/>
        <p:sld r:id="rId3"/>
        <p:sld r:id="rId4"/>
        <p:sld r:id="rId5"/>
        <p:sld r:id="rId6"/>
        <p:sld r:id="rId7"/>
        <p:sld r:id="rId8"/>
        <p:sld r:id="rId9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kur Tyagi" initials="AT" lastIdx="1" clrIdx="0">
    <p:extLst>
      <p:ext uri="{19B8F6BF-5375-455C-9EA6-DF929625EA0E}">
        <p15:presenceInfo xmlns:p15="http://schemas.microsoft.com/office/powerpoint/2012/main" userId="S::ankur@bhardwajservices.com::f772920e-a7d7-44ab-93ba-57c453bf42c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1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ownloads\dataset_1-1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ownloads\dataset_1-1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ownloads\dataset_1-1%20(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[dataset_1-1 (1).xlsx]Pivot Tabel!PivotTable2</c:name>
    <c:fmtId val="6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Month Wise Hourly</a:t>
            </a:r>
            <a:r>
              <a:rPr lang="en-IN" baseline="0"/>
              <a:t> Registered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'Pivot Tabel'!$B$2:$B$3</c:f>
              <c:strCache>
                <c:ptCount val="1"/>
                <c:pt idx="0">
                  <c:v>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/>
          </c:spPr>
          <c:invertIfNegative val="0"/>
          <c:cat>
            <c:strRef>
              <c:f>'Pivot Tabel'!$A$4:$A$28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'Pivot Tabel'!$B$4:$B$28</c:f>
              <c:numCache>
                <c:formatCode>General</c:formatCode>
                <c:ptCount val="24"/>
                <c:pt idx="0">
                  <c:v>393</c:v>
                </c:pt>
                <c:pt idx="1">
                  <c:v>258</c:v>
                </c:pt>
                <c:pt idx="2">
                  <c:v>178</c:v>
                </c:pt>
                <c:pt idx="3">
                  <c:v>72</c:v>
                </c:pt>
                <c:pt idx="4">
                  <c:v>38</c:v>
                </c:pt>
                <c:pt idx="5">
                  <c:v>104</c:v>
                </c:pt>
                <c:pt idx="6">
                  <c:v>503</c:v>
                </c:pt>
                <c:pt idx="7">
                  <c:v>1429</c:v>
                </c:pt>
                <c:pt idx="8">
                  <c:v>3462</c:v>
                </c:pt>
                <c:pt idx="9">
                  <c:v>2273</c:v>
                </c:pt>
                <c:pt idx="10">
                  <c:v>1356</c:v>
                </c:pt>
                <c:pt idx="11">
                  <c:v>1389</c:v>
                </c:pt>
                <c:pt idx="12">
                  <c:v>1879</c:v>
                </c:pt>
                <c:pt idx="13">
                  <c:v>1911</c:v>
                </c:pt>
                <c:pt idx="14">
                  <c:v>1863</c:v>
                </c:pt>
                <c:pt idx="15">
                  <c:v>1876</c:v>
                </c:pt>
                <c:pt idx="16">
                  <c:v>2292</c:v>
                </c:pt>
                <c:pt idx="17">
                  <c:v>3797</c:v>
                </c:pt>
                <c:pt idx="18">
                  <c:v>3329</c:v>
                </c:pt>
                <c:pt idx="19">
                  <c:v>2386</c:v>
                </c:pt>
                <c:pt idx="20">
                  <c:v>1670</c:v>
                </c:pt>
                <c:pt idx="21">
                  <c:v>1177</c:v>
                </c:pt>
                <c:pt idx="22">
                  <c:v>889</c:v>
                </c:pt>
                <c:pt idx="23">
                  <c:v>592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31-4A77-8E04-28C9B42C9390}"/>
            </c:ext>
          </c:extLst>
        </c:ser>
        <c:ser>
          <c:idx val="1"/>
          <c:order val="1"/>
          <c:tx>
            <c:strRef>
              <c:f>'Pivot Tabel'!$C$2:$C$3</c:f>
              <c:strCache>
                <c:ptCount val="1"/>
                <c:pt idx="0">
                  <c:v>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/>
          </c:spPr>
          <c:invertIfNegative val="0"/>
          <c:cat>
            <c:strRef>
              <c:f>'Pivot Tabel'!$A$4:$A$28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'Pivot Tabel'!$C$4:$C$28</c:f>
              <c:numCache>
                <c:formatCode>General</c:formatCode>
                <c:ptCount val="24"/>
                <c:pt idx="0">
                  <c:v>236</c:v>
                </c:pt>
                <c:pt idx="1">
                  <c:v>154</c:v>
                </c:pt>
                <c:pt idx="2">
                  <c:v>83</c:v>
                </c:pt>
                <c:pt idx="3">
                  <c:v>45</c:v>
                </c:pt>
                <c:pt idx="4">
                  <c:v>24</c:v>
                </c:pt>
                <c:pt idx="5">
                  <c:v>57</c:v>
                </c:pt>
                <c:pt idx="6">
                  <c:v>298</c:v>
                </c:pt>
                <c:pt idx="7">
                  <c:v>846</c:v>
                </c:pt>
                <c:pt idx="8">
                  <c:v>1799</c:v>
                </c:pt>
                <c:pt idx="9">
                  <c:v>1227</c:v>
                </c:pt>
                <c:pt idx="10">
                  <c:v>681</c:v>
                </c:pt>
                <c:pt idx="11">
                  <c:v>738</c:v>
                </c:pt>
                <c:pt idx="12">
                  <c:v>922</c:v>
                </c:pt>
                <c:pt idx="13">
                  <c:v>952</c:v>
                </c:pt>
                <c:pt idx="14">
                  <c:v>871</c:v>
                </c:pt>
                <c:pt idx="15">
                  <c:v>940</c:v>
                </c:pt>
                <c:pt idx="16">
                  <c:v>1143</c:v>
                </c:pt>
                <c:pt idx="17">
                  <c:v>1977</c:v>
                </c:pt>
                <c:pt idx="18">
                  <c:v>1732</c:v>
                </c:pt>
                <c:pt idx="19">
                  <c:v>1088</c:v>
                </c:pt>
                <c:pt idx="20">
                  <c:v>846</c:v>
                </c:pt>
                <c:pt idx="21">
                  <c:v>702</c:v>
                </c:pt>
                <c:pt idx="22">
                  <c:v>516</c:v>
                </c:pt>
                <c:pt idx="23">
                  <c:v>390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331-4A77-8E04-28C9B42C93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402280704"/>
        <c:axId val="51768976"/>
        <c:axId val="0"/>
      </c:bar3DChart>
      <c:catAx>
        <c:axId val="402280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768976"/>
        <c:crosses val="autoZero"/>
        <c:auto val="1"/>
        <c:lblAlgn val="ctr"/>
        <c:lblOffset val="100"/>
        <c:noMultiLvlLbl val="0"/>
      </c:catAx>
      <c:valAx>
        <c:axId val="51768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28070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lt1">
                <a:lumMod val="95000"/>
                <a:alpha val="54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[dataset_1-1 (1).xlsx]Pivot Tabel!PivotTable3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Weekend</a:t>
            </a:r>
            <a:r>
              <a:rPr lang="en-IN" baseline="0"/>
              <a:t> Wise Registered</a:t>
            </a:r>
            <a:endParaRPr lang="en-IN"/>
          </a:p>
        </c:rich>
      </c:tx>
      <c:layout>
        <c:manualLayout>
          <c:xMode val="edge"/>
          <c:yMode val="edge"/>
          <c:x val="0.3408091167471469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'Pivot Tabel'!$J$3:$J$4</c:f>
              <c:strCache>
                <c:ptCount val="1"/>
                <c:pt idx="0">
                  <c:v>FALSE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'Pivot Tabel'!$I$5:$I$7</c:f>
              <c:strCache>
                <c:ptCount val="2"/>
                <c:pt idx="0">
                  <c:v>1</c:v>
                </c:pt>
                <c:pt idx="1">
                  <c:v>2</c:v>
                </c:pt>
              </c:strCache>
            </c:strRef>
          </c:cat>
          <c:val>
            <c:numRef>
              <c:f>'Pivot Tabel'!$J$5:$J$7</c:f>
              <c:numCache>
                <c:formatCode>General</c:formatCode>
                <c:ptCount val="2"/>
                <c:pt idx="0">
                  <c:v>34233</c:v>
                </c:pt>
                <c:pt idx="1">
                  <c:v>18267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3D-4861-938D-2A1801C283D1}"/>
            </c:ext>
          </c:extLst>
        </c:ser>
        <c:ser>
          <c:idx val="1"/>
          <c:order val="1"/>
          <c:tx>
            <c:strRef>
              <c:f>'Pivot Tabel'!$K$3:$K$4</c:f>
              <c:strCache>
                <c:ptCount val="1"/>
                <c:pt idx="0">
                  <c:v>TRUE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accent2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'Pivot Tabel'!$I$5:$I$7</c:f>
              <c:strCache>
                <c:ptCount val="2"/>
                <c:pt idx="0">
                  <c:v>1</c:v>
                </c:pt>
                <c:pt idx="1">
                  <c:v>2</c:v>
                </c:pt>
              </c:strCache>
            </c:strRef>
          </c:cat>
          <c:val>
            <c:numRef>
              <c:f>'Pivot Tabel'!$K$5:$K$7</c:f>
              <c:numCache>
                <c:formatCode>General</c:formatCode>
                <c:ptCount val="2"/>
                <c:pt idx="0">
                  <c:v>883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23D-4861-938D-2A1801C283D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863880896"/>
        <c:axId val="863884256"/>
        <c:axId val="0"/>
      </c:bar3DChart>
      <c:catAx>
        <c:axId val="863880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3884256"/>
        <c:crosses val="autoZero"/>
        <c:auto val="1"/>
        <c:lblAlgn val="ctr"/>
        <c:lblOffset val="100"/>
        <c:noMultiLvlLbl val="0"/>
      </c:catAx>
      <c:valAx>
        <c:axId val="863884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388089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dk1">
                <a:lumMod val="35000"/>
                <a:lumOff val="6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[dataset_1-1 (1).xlsx]Pivot Tabel!PivotTable4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Week Day Wise Registered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'Pivot Tabel'!$J$11:$J$12</c:f>
              <c:strCache>
                <c:ptCount val="1"/>
                <c:pt idx="0">
                  <c:v>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/>
          </c:spPr>
          <c:invertIfNegative val="0"/>
          <c:cat>
            <c:strRef>
              <c:f>'Pivot Tabel'!$I$13:$I$20</c:f>
              <c:strCach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strCache>
            </c:strRef>
          </c:cat>
          <c:val>
            <c:numRef>
              <c:f>'Pivot Tabel'!$J$13:$J$20</c:f>
              <c:numCache>
                <c:formatCode>General</c:formatCode>
                <c:ptCount val="7"/>
                <c:pt idx="0">
                  <c:v>4183</c:v>
                </c:pt>
                <c:pt idx="1">
                  <c:v>6181</c:v>
                </c:pt>
                <c:pt idx="2">
                  <c:v>5147</c:v>
                </c:pt>
                <c:pt idx="3">
                  <c:v>4699</c:v>
                </c:pt>
                <c:pt idx="4">
                  <c:v>5146</c:v>
                </c:pt>
                <c:pt idx="5">
                  <c:v>5326</c:v>
                </c:pt>
                <c:pt idx="6">
                  <c:v>4434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A7-44E7-9E5B-D542D7F8027D}"/>
            </c:ext>
          </c:extLst>
        </c:ser>
        <c:ser>
          <c:idx val="1"/>
          <c:order val="1"/>
          <c:tx>
            <c:strRef>
              <c:f>'Pivot Tabel'!$K$11:$K$12</c:f>
              <c:strCache>
                <c:ptCount val="1"/>
                <c:pt idx="0">
                  <c:v>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/>
          </c:spPr>
          <c:invertIfNegative val="0"/>
          <c:cat>
            <c:strRef>
              <c:f>'Pivot Tabel'!$I$13:$I$20</c:f>
              <c:strCach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strCache>
            </c:strRef>
          </c:cat>
          <c:val>
            <c:numRef>
              <c:f>'Pivot Tabel'!$K$13:$K$20</c:f>
              <c:numCache>
                <c:formatCode>General</c:formatCode>
                <c:ptCount val="7"/>
                <c:pt idx="0">
                  <c:v>2461</c:v>
                </c:pt>
                <c:pt idx="1">
                  <c:v>1735</c:v>
                </c:pt>
                <c:pt idx="2">
                  <c:v>2779</c:v>
                </c:pt>
                <c:pt idx="3">
                  <c:v>3006</c:v>
                </c:pt>
                <c:pt idx="4">
                  <c:v>2980</c:v>
                </c:pt>
                <c:pt idx="5">
                  <c:v>3217</c:v>
                </c:pt>
                <c:pt idx="6">
                  <c:v>2089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5A7-44E7-9E5B-D542D7F802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866875552"/>
        <c:axId val="866876032"/>
        <c:axId val="0"/>
      </c:bar3DChart>
      <c:catAx>
        <c:axId val="866875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6876032"/>
        <c:crosses val="autoZero"/>
        <c:auto val="1"/>
        <c:lblAlgn val="ctr"/>
        <c:lblOffset val="100"/>
        <c:noMultiLvlLbl val="0"/>
      </c:catAx>
      <c:valAx>
        <c:axId val="86687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687555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lt1">
                <a:lumMod val="95000"/>
                <a:alpha val="54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4831B4-03DE-4B8A-BF53-30B8305DEA34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51E9376-FDCB-4A89-9CB0-B37BC2C6316E}">
      <dgm:prSet custT="1"/>
      <dgm:spPr/>
      <dgm:t>
        <a:bodyPr/>
        <a:lstStyle/>
        <a:p>
          <a:pPr algn="ctr"/>
          <a:r>
            <a:rPr lang="en-IN" sz="2800" b="1" i="1" dirty="0"/>
            <a:t>SOURCE OF DATA</a:t>
          </a:r>
          <a:br>
            <a:rPr lang="en-IN" sz="1400" b="1" dirty="0"/>
          </a:br>
          <a:br>
            <a:rPr lang="en-IN" sz="1400" b="1" dirty="0"/>
          </a:br>
          <a:endParaRPr lang="en-IN" sz="1400" dirty="0"/>
        </a:p>
      </dgm:t>
    </dgm:pt>
    <dgm:pt modelId="{816E5006-4493-457F-B9A8-03E534734CBF}" type="parTrans" cxnId="{B04A1788-49A5-41A7-B5DB-D40C8A3431EA}">
      <dgm:prSet/>
      <dgm:spPr/>
      <dgm:t>
        <a:bodyPr/>
        <a:lstStyle/>
        <a:p>
          <a:pPr algn="ctr"/>
          <a:endParaRPr lang="en-IN"/>
        </a:p>
      </dgm:t>
    </dgm:pt>
    <dgm:pt modelId="{FA9690D2-3DE0-4979-BE2B-11663B23A189}" type="sibTrans" cxnId="{B04A1788-49A5-41A7-B5DB-D40C8A3431EA}">
      <dgm:prSet/>
      <dgm:spPr/>
      <dgm:t>
        <a:bodyPr/>
        <a:lstStyle/>
        <a:p>
          <a:pPr algn="ctr"/>
          <a:endParaRPr lang="en-IN"/>
        </a:p>
      </dgm:t>
    </dgm:pt>
    <dgm:pt modelId="{47203F19-AAD4-4648-B06C-43AF55C45B27}">
      <dgm:prSet custT="1"/>
      <dgm:spPr/>
      <dgm:t>
        <a:bodyPr/>
        <a:lstStyle/>
        <a:p>
          <a:pPr algn="ctr"/>
          <a:r>
            <a:rPr lang="en-IN" sz="1800" b="1" dirty="0"/>
            <a:t>Data has been provided by </a:t>
          </a:r>
          <a:r>
            <a:rPr lang="en-IN" sz="1800" b="1" dirty="0" err="1"/>
            <a:t>nexthike</a:t>
          </a:r>
          <a:r>
            <a:rPr lang="en-IN" sz="1800" b="1" dirty="0"/>
            <a:t> operational team.</a:t>
          </a:r>
        </a:p>
        <a:p>
          <a:pPr algn="ctr"/>
          <a:r>
            <a:rPr lang="en-IN" sz="1800" b="1" dirty="0"/>
            <a:t>Data exported in excel(.Xlsx) format for analysis.</a:t>
          </a:r>
          <a:br>
            <a:rPr lang="en-IN" sz="1800" b="1" dirty="0"/>
          </a:br>
          <a:r>
            <a:rPr lang="en-IN" sz="1800" b="1" dirty="0"/>
            <a:t>Collected through automated system including-</a:t>
          </a:r>
          <a:br>
            <a:rPr lang="en-IN" sz="1800" b="1" dirty="0"/>
          </a:br>
          <a:r>
            <a:rPr lang="en-IN" sz="1800" b="1" dirty="0"/>
            <a:t>            Mobile app bookings</a:t>
          </a:r>
          <a:br>
            <a:rPr lang="en-IN" sz="1800" b="1" dirty="0"/>
          </a:br>
          <a:r>
            <a:rPr lang="en-IN" sz="1800" b="1" dirty="0"/>
            <a:t>                       Station based kiosk records</a:t>
          </a:r>
          <a:br>
            <a:rPr lang="en-IN" sz="1800" b="1" dirty="0"/>
          </a:br>
          <a:r>
            <a:rPr lang="en-IN" sz="1800" b="1" dirty="0"/>
            <a:t>                        GPS and </a:t>
          </a:r>
          <a:r>
            <a:rPr lang="en-IN" sz="1800" b="1" dirty="0" err="1"/>
            <a:t>loT</a:t>
          </a:r>
          <a:r>
            <a:rPr lang="en-IN" sz="1800" b="1" dirty="0"/>
            <a:t> sensor in bikes </a:t>
          </a:r>
          <a:br>
            <a:rPr lang="en-IN" sz="700" b="1" dirty="0"/>
          </a:br>
          <a:br>
            <a:rPr lang="en-IN" sz="700" b="1" dirty="0"/>
          </a:br>
          <a:br>
            <a:rPr lang="en-IN" sz="700" b="1" dirty="0"/>
          </a:br>
          <a:br>
            <a:rPr lang="en-IN" sz="700" b="1" dirty="0"/>
          </a:br>
          <a:endParaRPr lang="en-IN" sz="700" dirty="0"/>
        </a:p>
      </dgm:t>
    </dgm:pt>
    <dgm:pt modelId="{FF99BDF7-AE3C-4D7A-8B34-47884799C492}" type="parTrans" cxnId="{15F929C7-C66B-4C24-9E2D-3679E3E6FD39}">
      <dgm:prSet/>
      <dgm:spPr/>
      <dgm:t>
        <a:bodyPr/>
        <a:lstStyle/>
        <a:p>
          <a:endParaRPr lang="en-IN"/>
        </a:p>
      </dgm:t>
    </dgm:pt>
    <dgm:pt modelId="{50B41761-8296-40F5-9021-53B1FF6C6DD7}" type="sibTrans" cxnId="{15F929C7-C66B-4C24-9E2D-3679E3E6FD39}">
      <dgm:prSet/>
      <dgm:spPr/>
      <dgm:t>
        <a:bodyPr/>
        <a:lstStyle/>
        <a:p>
          <a:endParaRPr lang="en-IN"/>
        </a:p>
      </dgm:t>
    </dgm:pt>
    <dgm:pt modelId="{BB30DDEC-B956-4B94-876B-A3C85296496E}" type="pres">
      <dgm:prSet presAssocID="{904831B4-03DE-4B8A-BF53-30B8305DEA34}" presName="Name0" presStyleCnt="0">
        <dgm:presLayoutVars>
          <dgm:dir/>
          <dgm:animLvl val="lvl"/>
          <dgm:resizeHandles val="exact"/>
        </dgm:presLayoutVars>
      </dgm:prSet>
      <dgm:spPr/>
    </dgm:pt>
    <dgm:pt modelId="{2C04060B-4CCA-4CB1-8341-7B559C047E3E}" type="pres">
      <dgm:prSet presAssocID="{851E9376-FDCB-4A89-9CB0-B37BC2C6316E}" presName="linNode" presStyleCnt="0"/>
      <dgm:spPr/>
    </dgm:pt>
    <dgm:pt modelId="{321D7BC9-1147-4588-A0F9-79966AB2AE75}" type="pres">
      <dgm:prSet presAssocID="{851E9376-FDCB-4A89-9CB0-B37BC2C6316E}" presName="parTx" presStyleLbl="revTx" presStyleIdx="0" presStyleCnt="2" custLinFactX="95733" custLinFactNeighborX="100000" custLinFactNeighborY="-52272">
        <dgm:presLayoutVars>
          <dgm:chMax val="1"/>
          <dgm:bulletEnabled val="1"/>
        </dgm:presLayoutVars>
      </dgm:prSet>
      <dgm:spPr/>
    </dgm:pt>
    <dgm:pt modelId="{FE5809B6-0049-4AC0-B083-02FD3B0A48AB}" type="pres">
      <dgm:prSet presAssocID="{851E9376-FDCB-4A89-9CB0-B37BC2C6316E}" presName="bracket" presStyleLbl="parChTrans1D1" presStyleIdx="0" presStyleCnt="2"/>
      <dgm:spPr/>
    </dgm:pt>
    <dgm:pt modelId="{E5081FE4-6C22-47BB-A25E-7C2ADCE8A95C}" type="pres">
      <dgm:prSet presAssocID="{851E9376-FDCB-4A89-9CB0-B37BC2C6316E}" presName="spH" presStyleCnt="0"/>
      <dgm:spPr/>
    </dgm:pt>
    <dgm:pt modelId="{7281D91B-B46C-45C8-AEB2-C54E0F3A9DA7}" type="pres">
      <dgm:prSet presAssocID="{FA9690D2-3DE0-4979-BE2B-11663B23A189}" presName="spV" presStyleCnt="0"/>
      <dgm:spPr/>
    </dgm:pt>
    <dgm:pt modelId="{5171D6D4-8ADD-44FB-9C72-355E09910699}" type="pres">
      <dgm:prSet presAssocID="{47203F19-AAD4-4648-B06C-43AF55C45B27}" presName="linNode" presStyleCnt="0"/>
      <dgm:spPr/>
    </dgm:pt>
    <dgm:pt modelId="{15BB8FE7-9347-45E5-90D2-4B9E313C3251}" type="pres">
      <dgm:prSet presAssocID="{47203F19-AAD4-4648-B06C-43AF55C45B27}" presName="parTx" presStyleLbl="revTx" presStyleIdx="1" presStyleCnt="2" custScaleX="346084" custLinFactY="48655" custLinFactNeighborX="60763" custLinFactNeighborY="100000">
        <dgm:presLayoutVars>
          <dgm:chMax val="1"/>
          <dgm:bulletEnabled val="1"/>
        </dgm:presLayoutVars>
      </dgm:prSet>
      <dgm:spPr/>
    </dgm:pt>
    <dgm:pt modelId="{ECDD3B49-B91E-4FEA-9671-7CC63FBD6122}" type="pres">
      <dgm:prSet presAssocID="{47203F19-AAD4-4648-B06C-43AF55C45B27}" presName="bracket" presStyleLbl="parChTrans1D1" presStyleIdx="1" presStyleCnt="2"/>
      <dgm:spPr/>
    </dgm:pt>
    <dgm:pt modelId="{8BEEEB93-2596-4894-8B66-B28ADFE685FC}" type="pres">
      <dgm:prSet presAssocID="{47203F19-AAD4-4648-B06C-43AF55C45B27}" presName="spH" presStyleCnt="0"/>
      <dgm:spPr/>
    </dgm:pt>
  </dgm:ptLst>
  <dgm:cxnLst>
    <dgm:cxn modelId="{1A411A1A-75B2-41D3-8695-4867F7E4B736}" type="presOf" srcId="{904831B4-03DE-4B8A-BF53-30B8305DEA34}" destId="{BB30DDEC-B956-4B94-876B-A3C85296496E}" srcOrd="0" destOrd="0" presId="urn:diagrams.loki3.com/BracketList"/>
    <dgm:cxn modelId="{0F160286-DE38-465D-B643-A35E0041E925}" type="presOf" srcId="{47203F19-AAD4-4648-B06C-43AF55C45B27}" destId="{15BB8FE7-9347-45E5-90D2-4B9E313C3251}" srcOrd="0" destOrd="0" presId="urn:diagrams.loki3.com/BracketList"/>
    <dgm:cxn modelId="{B04A1788-49A5-41A7-B5DB-D40C8A3431EA}" srcId="{904831B4-03DE-4B8A-BF53-30B8305DEA34}" destId="{851E9376-FDCB-4A89-9CB0-B37BC2C6316E}" srcOrd="0" destOrd="0" parTransId="{816E5006-4493-457F-B9A8-03E534734CBF}" sibTransId="{FA9690D2-3DE0-4979-BE2B-11663B23A189}"/>
    <dgm:cxn modelId="{15F929C7-C66B-4C24-9E2D-3679E3E6FD39}" srcId="{904831B4-03DE-4B8A-BF53-30B8305DEA34}" destId="{47203F19-AAD4-4648-B06C-43AF55C45B27}" srcOrd="1" destOrd="0" parTransId="{FF99BDF7-AE3C-4D7A-8B34-47884799C492}" sibTransId="{50B41761-8296-40F5-9021-53B1FF6C6DD7}"/>
    <dgm:cxn modelId="{CE68B6DF-99F7-4C71-8467-04AEA459A196}" type="presOf" srcId="{851E9376-FDCB-4A89-9CB0-B37BC2C6316E}" destId="{321D7BC9-1147-4588-A0F9-79966AB2AE75}" srcOrd="0" destOrd="0" presId="urn:diagrams.loki3.com/BracketList"/>
    <dgm:cxn modelId="{ABEB82B5-FC27-4C25-AC57-E223DEE53EE9}" type="presParOf" srcId="{BB30DDEC-B956-4B94-876B-A3C85296496E}" destId="{2C04060B-4CCA-4CB1-8341-7B559C047E3E}" srcOrd="0" destOrd="0" presId="urn:diagrams.loki3.com/BracketList"/>
    <dgm:cxn modelId="{D57AA844-4228-4DBD-A6F1-DEC612E0A52B}" type="presParOf" srcId="{2C04060B-4CCA-4CB1-8341-7B559C047E3E}" destId="{321D7BC9-1147-4588-A0F9-79966AB2AE75}" srcOrd="0" destOrd="0" presId="urn:diagrams.loki3.com/BracketList"/>
    <dgm:cxn modelId="{1554AFF4-19DB-46B2-B4EA-890F430D9153}" type="presParOf" srcId="{2C04060B-4CCA-4CB1-8341-7B559C047E3E}" destId="{FE5809B6-0049-4AC0-B083-02FD3B0A48AB}" srcOrd="1" destOrd="0" presId="urn:diagrams.loki3.com/BracketList"/>
    <dgm:cxn modelId="{40E371A2-909F-4139-92E4-587F4998707D}" type="presParOf" srcId="{2C04060B-4CCA-4CB1-8341-7B559C047E3E}" destId="{E5081FE4-6C22-47BB-A25E-7C2ADCE8A95C}" srcOrd="2" destOrd="0" presId="urn:diagrams.loki3.com/BracketList"/>
    <dgm:cxn modelId="{FD0DD4A7-E088-473A-8C21-F1F7286CAF25}" type="presParOf" srcId="{BB30DDEC-B956-4B94-876B-A3C85296496E}" destId="{7281D91B-B46C-45C8-AEB2-C54E0F3A9DA7}" srcOrd="1" destOrd="0" presId="urn:diagrams.loki3.com/BracketList"/>
    <dgm:cxn modelId="{CBC0DF30-EEF4-475C-AF3D-767AF3409705}" type="presParOf" srcId="{BB30DDEC-B956-4B94-876B-A3C85296496E}" destId="{5171D6D4-8ADD-44FB-9C72-355E09910699}" srcOrd="2" destOrd="0" presId="urn:diagrams.loki3.com/BracketList"/>
    <dgm:cxn modelId="{6D2F8195-9FF6-488B-9A2D-BDA32C7963B1}" type="presParOf" srcId="{5171D6D4-8ADD-44FB-9C72-355E09910699}" destId="{15BB8FE7-9347-45E5-90D2-4B9E313C3251}" srcOrd="0" destOrd="0" presId="urn:diagrams.loki3.com/BracketList"/>
    <dgm:cxn modelId="{3F37580E-F29C-41ED-BF88-9852EA1556F2}" type="presParOf" srcId="{5171D6D4-8ADD-44FB-9C72-355E09910699}" destId="{ECDD3B49-B91E-4FEA-9671-7CC63FBD6122}" srcOrd="1" destOrd="0" presId="urn:diagrams.loki3.com/BracketList"/>
    <dgm:cxn modelId="{8CFAB425-7A79-44E1-8E43-593A2C29B080}" type="presParOf" srcId="{5171D6D4-8ADD-44FB-9C72-355E09910699}" destId="{8BEEEB93-2596-4894-8B66-B28ADFE685FC}" srcOrd="2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1D7BC9-1147-4588-A0F9-79966AB2AE75}">
      <dsp:nvSpPr>
        <dsp:cNvPr id="0" name=""/>
        <dsp:cNvSpPr/>
      </dsp:nvSpPr>
      <dsp:spPr>
        <a:xfrm>
          <a:off x="2228248" y="0"/>
          <a:ext cx="1731472" cy="13351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i="1" kern="1200" dirty="0"/>
            <a:t>SOURCE OF DATA</a:t>
          </a:r>
          <a:br>
            <a:rPr lang="en-IN" sz="1400" b="1" kern="1200" dirty="0"/>
          </a:br>
          <a:br>
            <a:rPr lang="en-IN" sz="1400" b="1" kern="1200" dirty="0"/>
          </a:br>
          <a:endParaRPr lang="en-IN" sz="1400" kern="1200" dirty="0"/>
        </a:p>
      </dsp:txBody>
      <dsp:txXfrm>
        <a:off x="2228248" y="0"/>
        <a:ext cx="1731472" cy="1335194"/>
      </dsp:txXfrm>
    </dsp:sp>
    <dsp:sp modelId="{FE5809B6-0049-4AC0-B083-02FD3B0A48AB}">
      <dsp:nvSpPr>
        <dsp:cNvPr id="0" name=""/>
        <dsp:cNvSpPr/>
      </dsp:nvSpPr>
      <dsp:spPr>
        <a:xfrm>
          <a:off x="1955836" y="160799"/>
          <a:ext cx="346294" cy="1335194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BB8FE7-9347-45E5-90D2-4B9E313C3251}">
      <dsp:nvSpPr>
        <dsp:cNvPr id="0" name=""/>
        <dsp:cNvSpPr/>
      </dsp:nvSpPr>
      <dsp:spPr>
        <a:xfrm>
          <a:off x="434783" y="1674776"/>
          <a:ext cx="5992347" cy="815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45720" rIns="128016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/>
            <a:t>Data has been provided by </a:t>
          </a:r>
          <a:r>
            <a:rPr lang="en-IN" sz="1800" b="1" kern="1200" dirty="0" err="1"/>
            <a:t>nexthike</a:t>
          </a:r>
          <a:r>
            <a:rPr lang="en-IN" sz="1800" b="1" kern="1200" dirty="0"/>
            <a:t> operational team.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/>
            <a:t>Data exported in excel(.Xlsx) format for analysis.</a:t>
          </a:r>
          <a:br>
            <a:rPr lang="en-IN" sz="1800" b="1" kern="1200" dirty="0"/>
          </a:br>
          <a:r>
            <a:rPr lang="en-IN" sz="1800" b="1" kern="1200" dirty="0"/>
            <a:t>Collected through automated system including-</a:t>
          </a:r>
          <a:br>
            <a:rPr lang="en-IN" sz="1800" b="1" kern="1200" dirty="0"/>
          </a:br>
          <a:r>
            <a:rPr lang="en-IN" sz="1800" b="1" kern="1200" dirty="0"/>
            <a:t>            Mobile app bookings</a:t>
          </a:r>
          <a:br>
            <a:rPr lang="en-IN" sz="1800" b="1" kern="1200" dirty="0"/>
          </a:br>
          <a:r>
            <a:rPr lang="en-IN" sz="1800" b="1" kern="1200" dirty="0"/>
            <a:t>                       Station based kiosk records</a:t>
          </a:r>
          <a:br>
            <a:rPr lang="en-IN" sz="1800" b="1" kern="1200" dirty="0"/>
          </a:br>
          <a:r>
            <a:rPr lang="en-IN" sz="1800" b="1" kern="1200" dirty="0"/>
            <a:t>                        GPS and </a:t>
          </a:r>
          <a:r>
            <a:rPr lang="en-IN" sz="1800" b="1" kern="1200" dirty="0" err="1"/>
            <a:t>loT</a:t>
          </a:r>
          <a:r>
            <a:rPr lang="en-IN" sz="1800" b="1" kern="1200" dirty="0"/>
            <a:t> sensor in bikes </a:t>
          </a:r>
          <a:br>
            <a:rPr lang="en-IN" sz="700" b="1" kern="1200" dirty="0"/>
          </a:br>
          <a:br>
            <a:rPr lang="en-IN" sz="700" b="1" kern="1200" dirty="0"/>
          </a:br>
          <a:br>
            <a:rPr lang="en-IN" sz="700" b="1" kern="1200" dirty="0"/>
          </a:br>
          <a:br>
            <a:rPr lang="en-IN" sz="700" b="1" kern="1200" dirty="0"/>
          </a:br>
          <a:endParaRPr lang="en-IN" sz="700" kern="1200" dirty="0"/>
        </a:p>
      </dsp:txBody>
      <dsp:txXfrm>
        <a:off x="434783" y="1674776"/>
        <a:ext cx="5992347" cy="815952"/>
      </dsp:txXfrm>
    </dsp:sp>
    <dsp:sp modelId="{ECDD3B49-B91E-4FEA-9671-7CC63FBD6122}">
      <dsp:nvSpPr>
        <dsp:cNvPr id="0" name=""/>
        <dsp:cNvSpPr/>
      </dsp:nvSpPr>
      <dsp:spPr>
        <a:xfrm>
          <a:off x="6216711" y="1513976"/>
          <a:ext cx="346294" cy="815952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nio.com/media/black-machine-motorbike-wheel-motor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19306-thank-you-free-download-p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078EEA5-2BF3-D615-1573-330248F29CE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994275" y="5205413"/>
            <a:ext cx="7197725" cy="1406525"/>
          </a:xfrm>
        </p:spPr>
        <p:txBody>
          <a:bodyPr/>
          <a:lstStyle/>
          <a:p>
            <a:r>
              <a:rPr lang="en-IN" dirty="0"/>
              <a:t>Presented by: Taniya tyagi</a:t>
            </a:r>
          </a:p>
          <a:p>
            <a:r>
              <a:rPr lang="en-IN" dirty="0"/>
              <a:t>Oranization: nexthike it solutions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D7D537-C38A-9C54-F63D-76EED85EE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073" y="497993"/>
            <a:ext cx="8707175" cy="470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428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94A08-02A3-BED3-0275-F64D727488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8211" y="0"/>
            <a:ext cx="6641913" cy="1546411"/>
          </a:xfrm>
        </p:spPr>
        <p:txBody>
          <a:bodyPr>
            <a:normAutofit fontScale="90000"/>
          </a:bodyPr>
          <a:lstStyle/>
          <a:p>
            <a:r>
              <a:rPr lang="en-IN" dirty="0"/>
              <a:t>Introduction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i="1" dirty="0"/>
              <a:t>introduction</a:t>
            </a:r>
            <a:r>
              <a:rPr lang="en-IN" dirty="0"/>
              <a:t>   </a:t>
            </a:r>
            <a:br>
              <a:rPr lang="en-IN" dirty="0"/>
            </a:br>
            <a:r>
              <a:rPr lang="en-IN" sz="1800" dirty="0"/>
              <a:t>bike sharing have emerged as a convenient and eco friendly mode of transportation in urban areas. It allows user to rent bikes for short period ,often through mobile app or automated kiosks.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D4A1E3-DF94-B5DE-5FFC-107BDDFE4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3369736"/>
            <a:ext cx="7197726" cy="2421464"/>
          </a:xfrm>
        </p:spPr>
        <p:txBody>
          <a:bodyPr>
            <a:normAutofit/>
          </a:bodyPr>
          <a:lstStyle/>
          <a:p>
            <a:r>
              <a:rPr lang="en-IN" sz="2400" dirty="0"/>
              <a:t>This project help to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Understand How customer use the bike sharing services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Analyse trends based on time,season,and user type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Discover patterns to improve planning and resource allocation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Support business growth through data insights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A79B11-6E2C-7A4B-E8AB-32C7F956FF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4799" y="327212"/>
            <a:ext cx="36576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71418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7712F99-725E-0E2E-DFBA-3FC6177F2D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4382643"/>
              </p:ext>
            </p:extLst>
          </p:nvPr>
        </p:nvGraphicFramePr>
        <p:xfrm>
          <a:off x="2904565" y="938271"/>
          <a:ext cx="6925888" cy="24907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258106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B536F2-D076-E8FF-AFAB-63F992892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/>
              <a:t>Data cleaning &amp; </a:t>
            </a:r>
            <a:r>
              <a:rPr lang="en-IN" dirty="0" err="1"/>
              <a:t>preparTation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0445FF-9BF7-6D7D-571F-5B211CF05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3670" y="2065867"/>
            <a:ext cx="4709054" cy="1228965"/>
          </a:xfrm>
        </p:spPr>
        <p:txBody>
          <a:bodyPr/>
          <a:lstStyle/>
          <a:p>
            <a:r>
              <a:rPr lang="en-IN" dirty="0"/>
              <a:t>Steps Taken:</a:t>
            </a:r>
          </a:p>
          <a:p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1C7EF6-C34E-8B9B-7C8B-A931C0E980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dirty="0"/>
              <a:t>Removed null values or missing values</a:t>
            </a:r>
          </a:p>
          <a:p>
            <a:r>
              <a:rPr lang="en-IN" dirty="0"/>
              <a:t> and filtered out dental durations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34C5E60-EC4C-F425-B520-04F5217D7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8568" y="2015188"/>
            <a:ext cx="4722813" cy="576262"/>
          </a:xfrm>
        </p:spPr>
        <p:txBody>
          <a:bodyPr/>
          <a:lstStyle/>
          <a:p>
            <a:r>
              <a:rPr lang="en-IN" dirty="0"/>
              <a:t>Tools used: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EFB9E-F894-2CC2-6849-B409B6D4259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IN" dirty="0"/>
              <a:t>Microsoft excel</a:t>
            </a:r>
          </a:p>
          <a:p>
            <a:r>
              <a:rPr lang="en-IN" dirty="0"/>
              <a:t>Pivot Tables </a:t>
            </a:r>
          </a:p>
          <a:p>
            <a:r>
              <a:rPr lang="en-IN" dirty="0"/>
              <a:t>Conditional formatting tools </a:t>
            </a:r>
          </a:p>
          <a:p>
            <a:r>
              <a:rPr lang="en-IN" dirty="0"/>
              <a:t>Filters  and formulas like </a:t>
            </a:r>
            <a:r>
              <a:rPr lang="en-IN" dirty="0" err="1"/>
              <a:t>sumif</a:t>
            </a:r>
            <a:r>
              <a:rPr lang="en-IN" dirty="0"/>
              <a:t>, </a:t>
            </a:r>
            <a:r>
              <a:rPr lang="en-IN" dirty="0" err="1"/>
              <a:t>countif</a:t>
            </a:r>
            <a:r>
              <a:rPr lang="en-IN" dirty="0"/>
              <a:t>  etc</a:t>
            </a:r>
          </a:p>
        </p:txBody>
      </p:sp>
    </p:spTree>
    <p:extLst>
      <p:ext uri="{BB962C8B-B14F-4D97-AF65-F5344CB8AC3E}">
        <p14:creationId xmlns:p14="http://schemas.microsoft.com/office/powerpoint/2010/main" val="3183739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7E19B-61FE-55E0-7739-DF99AD286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visualization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1FB4FBC-EBDF-4421-9257-D5B3A0B302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798231"/>
              </p:ext>
            </p:extLst>
          </p:nvPr>
        </p:nvGraphicFramePr>
        <p:xfrm>
          <a:off x="685800" y="2141538"/>
          <a:ext cx="4066309" cy="2250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B460525-96CD-4660-9543-13AE7DF10B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0418925"/>
              </p:ext>
            </p:extLst>
          </p:nvPr>
        </p:nvGraphicFramePr>
        <p:xfrm>
          <a:off x="4752109" y="2141540"/>
          <a:ext cx="4599709" cy="2250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8F5EB47-F878-48E1-A4B0-35B882FF7F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2148958"/>
              </p:ext>
            </p:extLst>
          </p:nvPr>
        </p:nvGraphicFramePr>
        <p:xfrm>
          <a:off x="685800" y="4391890"/>
          <a:ext cx="8666018" cy="20592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3905587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F9BB9-3309-4920-37E9-BA74CFDF71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7764" y="364067"/>
            <a:ext cx="7197726" cy="2421464"/>
          </a:xfrm>
        </p:spPr>
        <p:txBody>
          <a:bodyPr/>
          <a:lstStyle/>
          <a:p>
            <a:pPr algn="ctr"/>
            <a:r>
              <a:rPr lang="en-US" dirty="0"/>
              <a:t>Key findings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9455B-796A-4B22-D0AC-1E440B7FC0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4281" y="3686485"/>
            <a:ext cx="7197726" cy="1405467"/>
          </a:xfrm>
        </p:spPr>
        <p:txBody>
          <a:bodyPr/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dirty="0" err="1"/>
              <a:t>Temprature</a:t>
            </a:r>
            <a:r>
              <a:rPr lang="en-US" dirty="0"/>
              <a:t> and season strongly influence rentals</a:t>
            </a:r>
          </a:p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dirty="0"/>
              <a:t>Humidity slightly reduces rentals and </a:t>
            </a:r>
            <a:r>
              <a:rPr lang="en-US" dirty="0" err="1"/>
              <a:t>usres</a:t>
            </a:r>
            <a:endParaRPr lang="en-US" dirty="0"/>
          </a:p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dirty="0"/>
              <a:t>Casual and </a:t>
            </a:r>
            <a:r>
              <a:rPr lang="en-US" dirty="0" err="1"/>
              <a:t>registerd</a:t>
            </a:r>
            <a:r>
              <a:rPr lang="en-US" dirty="0"/>
              <a:t> user </a:t>
            </a:r>
            <a:r>
              <a:rPr lang="en-US" dirty="0" err="1"/>
              <a:t>behaviour</a:t>
            </a:r>
            <a:r>
              <a:rPr lang="en-US" dirty="0"/>
              <a:t> varies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655569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C280F-71F3-8F6C-FE9F-DC301684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900" b="1" i="1" dirty="0"/>
              <a:t>Conclusion</a:t>
            </a:r>
            <a:br>
              <a:rPr lang="en-US" dirty="0"/>
            </a:br>
            <a:br>
              <a:rPr lang="en-US" cap="none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165F8-4DB0-FBC0-15DB-0CF063EB9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/>
              <a:t>Bike sharing patterns are predictable</a:t>
            </a:r>
          </a:p>
          <a:p>
            <a:r>
              <a:rPr lang="en-US" dirty="0" err="1"/>
              <a:t>Wheather</a:t>
            </a:r>
            <a:r>
              <a:rPr lang="en-US" dirty="0"/>
              <a:t>, time, and day impact demand</a:t>
            </a:r>
          </a:p>
          <a:p>
            <a:r>
              <a:rPr lang="en-US" dirty="0" err="1"/>
              <a:t>Nexthikecan</a:t>
            </a:r>
            <a:r>
              <a:rPr lang="en-US" dirty="0"/>
              <a:t> optimize bike availability</a:t>
            </a:r>
          </a:p>
        </p:txBody>
      </p:sp>
    </p:spTree>
    <p:extLst>
      <p:ext uri="{BB962C8B-B14F-4D97-AF65-F5344CB8AC3E}">
        <p14:creationId xmlns:p14="http://schemas.microsoft.com/office/powerpoint/2010/main" val="402513801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2891FB-1778-B014-7C68-281C49226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633911" y="1776973"/>
            <a:ext cx="292417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55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</TotalTime>
  <Words>235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  <vt:variant>
        <vt:lpstr>Custom Shows</vt:lpstr>
      </vt:variant>
      <vt:variant>
        <vt:i4>1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Celestial</vt:lpstr>
      <vt:lpstr>PowerPoint Presentation</vt:lpstr>
      <vt:lpstr>Introduction      introduction    bike sharing have emerged as a convenient and eco friendly mode of transportation in urban areas. It allows user to rent bikes for short period ,often through mobile app or automated kiosks.</vt:lpstr>
      <vt:lpstr>PowerPoint Presentation</vt:lpstr>
      <vt:lpstr>Data cleaning &amp; preparTation</vt:lpstr>
      <vt:lpstr>Data visualization</vt:lpstr>
      <vt:lpstr>Key findings</vt:lpstr>
      <vt:lpstr>Conclusion  </vt:lpstr>
      <vt:lpstr>PowerPoint Presentation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Ankur Tyagi</dc:creator>
  <cp:lastModifiedBy>Ankur Tyagi</cp:lastModifiedBy>
  <cp:revision>2</cp:revision>
  <dcterms:created xsi:type="dcterms:W3CDTF">2025-07-27T13:03:06Z</dcterms:created>
  <dcterms:modified xsi:type="dcterms:W3CDTF">2025-07-27T16:44:10Z</dcterms:modified>
</cp:coreProperties>
</file>

<file path=docProps/thumbnail.jpeg>
</file>